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3" r:id="rId4"/>
    <p:sldId id="266" r:id="rId5"/>
    <p:sldId id="264" r:id="rId6"/>
    <p:sldId id="265" r:id="rId7"/>
    <p:sldId id="259" r:id="rId8"/>
    <p:sldId id="274" r:id="rId9"/>
    <p:sldId id="261" r:id="rId10"/>
    <p:sldId id="268" r:id="rId11"/>
    <p:sldId id="275" r:id="rId12"/>
    <p:sldId id="269" r:id="rId13"/>
    <p:sldId id="273" r:id="rId14"/>
    <p:sldId id="262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4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444CA-04B4-4746-8EBE-618AB7E7FE3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DE8E2-9D14-4DDA-B664-F57783CA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qQ7icUA-s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Joanne's notes</a:t>
            </a:r>
          </a:p>
          <a:p>
            <a:r>
              <a:rPr lang="en-US" dirty="0" smtClean="0"/>
              <a:t>Welcome</a:t>
            </a:r>
          </a:p>
          <a:p>
            <a:r>
              <a:rPr lang="en-US" dirty="0" smtClean="0"/>
              <a:t>To Rhode Island as well as a special shout out to Georgia and Mississippi</a:t>
            </a:r>
          </a:p>
          <a:p>
            <a:r>
              <a:rPr lang="en-US" dirty="0" smtClean="0"/>
              <a:t>Part 2 of our series Behavior Success series</a:t>
            </a:r>
          </a:p>
          <a:p>
            <a:r>
              <a:rPr lang="en-US" dirty="0" smtClean="0"/>
              <a:t>Which will  explore…Positive Behavior Support Strategies</a:t>
            </a:r>
          </a:p>
          <a:p>
            <a:r>
              <a:rPr lang="en-US" dirty="0" smtClean="0"/>
              <a:t>Emphasizing “Learning” and “Relearning”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“Consequence” and Punishment”</a:t>
            </a:r>
          </a:p>
          <a:p>
            <a:r>
              <a:rPr lang="en-US" dirty="0" smtClean="0"/>
              <a:t>Explores how using Positive Intervention Strategies within the classroom and school environment</a:t>
            </a:r>
          </a:p>
          <a:p>
            <a:r>
              <a:rPr lang="en-US" dirty="0" smtClean="0"/>
              <a:t>Decreases problem behavior and increases positive social behavior in students with or without disabilities.</a:t>
            </a:r>
          </a:p>
          <a:p>
            <a:r>
              <a:rPr lang="en-US" dirty="0" smtClean="0"/>
              <a:t>This webinar introduces a variety of preventative strategies that include direct intervention methods, communication techniques, self-regulation and self-management when supporting students .</a:t>
            </a:r>
          </a:p>
          <a:p>
            <a:r>
              <a:rPr lang="en-US" dirty="0" smtClean="0"/>
              <a:t>We will focus on Positive Behavior Supports  as a strategy for creating culture change within our schools for the betterment of all students,,, not just students with disabilities. </a:t>
            </a:r>
          </a:p>
          <a:p>
            <a:r>
              <a:rPr lang="en-US" dirty="0" smtClean="0"/>
              <a:t>PBS emerged 12 years ago as an alternative approach to traditional approaches</a:t>
            </a:r>
          </a:p>
          <a:p>
            <a:r>
              <a:rPr lang="en-US" dirty="0" smtClean="0"/>
              <a:t>Which focused on </a:t>
            </a:r>
          </a:p>
          <a:p>
            <a:r>
              <a:rPr lang="en-US" dirty="0" smtClean="0"/>
              <a:t>Correcting  problem behavior to “fix students”</a:t>
            </a:r>
          </a:p>
          <a:p>
            <a:r>
              <a:rPr lang="en-US" dirty="0" smtClean="0"/>
              <a:t>To  “Reframing “ the problem behavior </a:t>
            </a:r>
          </a:p>
          <a:p>
            <a:r>
              <a:rPr lang="en-US" dirty="0" smtClean="0"/>
              <a:t>“Understanding “ its function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“change” the “Environment "in which problem behavior occurs…) not the student!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6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(Finding meaning and quality in students lives)</a:t>
            </a:r>
          </a:p>
          <a:p>
            <a:r>
              <a:rPr lang="en-US" dirty="0" smtClean="0"/>
              <a:t>We choose to focus on ASD</a:t>
            </a:r>
          </a:p>
          <a:p>
            <a:r>
              <a:rPr lang="en-US" dirty="0" smtClean="0"/>
              <a:t>Seems to present challenges for schools and families</a:t>
            </a:r>
          </a:p>
          <a:p>
            <a:endParaRPr lang="en-US" dirty="0"/>
          </a:p>
          <a:p>
            <a:r>
              <a:rPr lang="en-US" dirty="0" smtClean="0"/>
              <a:t>Characteristics of students with ASD</a:t>
            </a:r>
          </a:p>
          <a:p>
            <a:endParaRPr lang="en-US" dirty="0"/>
          </a:p>
          <a:p>
            <a:r>
              <a:rPr lang="en-US" dirty="0" smtClean="0"/>
              <a:t>Understanding language or certain aspects of language -  Such as sarcasm , expression and body language</a:t>
            </a:r>
          </a:p>
          <a:p>
            <a:endParaRPr lang="en-US" dirty="0" smtClean="0"/>
          </a:p>
          <a:p>
            <a:r>
              <a:rPr lang="en-US" dirty="0" smtClean="0"/>
              <a:t>Sensory- such as vacuum cleaner sounding very loud, smell be extra strong, feel of  something could be extra itchy</a:t>
            </a:r>
          </a:p>
          <a:p>
            <a:endParaRPr lang="en-US" dirty="0"/>
          </a:p>
          <a:p>
            <a:r>
              <a:rPr lang="en-US" dirty="0" smtClean="0"/>
              <a:t>Routine- need for structure with routines, very clear schedules </a:t>
            </a:r>
          </a:p>
          <a:p>
            <a:endParaRPr lang="en-US" dirty="0" smtClean="0"/>
          </a:p>
          <a:p>
            <a:r>
              <a:rPr lang="en-US" dirty="0" smtClean="0"/>
              <a:t>Knowing another person feeling –visual cues of facial recognition</a:t>
            </a:r>
          </a:p>
          <a:p>
            <a:endParaRPr lang="en-US" dirty="0" smtClean="0"/>
          </a:p>
          <a:p>
            <a:r>
              <a:rPr lang="en-US" dirty="0" smtClean="0"/>
              <a:t>Participating in activities- open ended writing activity</a:t>
            </a:r>
          </a:p>
          <a:p>
            <a:endParaRPr lang="en-US" dirty="0" smtClean="0"/>
          </a:p>
          <a:p>
            <a:r>
              <a:rPr lang="en-US" dirty="0" smtClean="0"/>
              <a:t>Transitions- switching form one activity or person to another.</a:t>
            </a:r>
          </a:p>
          <a:p>
            <a:endParaRPr lang="en-US" dirty="0" smtClean="0"/>
          </a:p>
          <a:p>
            <a:r>
              <a:rPr lang="en-US" dirty="0" smtClean="0"/>
              <a:t>Stress with unstructured- They need the first ..and then…activities</a:t>
            </a:r>
          </a:p>
          <a:p>
            <a:endParaRPr lang="en-US" dirty="0"/>
          </a:p>
          <a:p>
            <a:r>
              <a:rPr lang="en-US" dirty="0" smtClean="0"/>
              <a:t>Joanne connect to PBIS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8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191000"/>
            <a:ext cx="5562600" cy="4724400"/>
          </a:xfrm>
        </p:spPr>
        <p:txBody>
          <a:bodyPr/>
          <a:lstStyle/>
          <a:p>
            <a:r>
              <a:rPr lang="en-US" dirty="0" smtClean="0"/>
              <a:t>Share Poem    Source</a:t>
            </a:r>
            <a:r>
              <a:rPr lang="en-US" dirty="0"/>
              <a:t>: http://www.autismclassroomnews.com/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PBIS to support students with ASD</a:t>
            </a:r>
          </a:p>
          <a:p>
            <a:r>
              <a:rPr lang="en-US" dirty="0" smtClean="0"/>
              <a:t>1. Let student know what will happen next</a:t>
            </a:r>
          </a:p>
          <a:p>
            <a:r>
              <a:rPr lang="en-US" dirty="0" smtClean="0"/>
              <a:t>(example: when you finish with your puzzle, go to your seat.)</a:t>
            </a:r>
          </a:p>
          <a:p>
            <a:r>
              <a:rPr lang="en-US" dirty="0"/>
              <a:t>	</a:t>
            </a:r>
            <a:r>
              <a:rPr lang="en-US" dirty="0" smtClean="0"/>
              <a:t>use red clock visual timers</a:t>
            </a:r>
          </a:p>
          <a:p>
            <a:r>
              <a:rPr lang="en-US" dirty="0"/>
              <a:t>	</a:t>
            </a:r>
            <a:r>
              <a:rPr lang="en-US" dirty="0" smtClean="0"/>
              <a:t>picture cues telling them what is expected</a:t>
            </a:r>
          </a:p>
          <a:p>
            <a:pPr marL="228600" indent="-228600">
              <a:buAutoNum type="arabicPeriod" startAt="2"/>
            </a:pPr>
            <a:r>
              <a:rPr lang="en-US" dirty="0" smtClean="0"/>
              <a:t>Set expectations , be consistent and follow through </a:t>
            </a:r>
          </a:p>
          <a:p>
            <a:r>
              <a:rPr lang="en-US" dirty="0" smtClean="0"/>
              <a:t>(example:  adult says “read” to the student , if student completes task in 5 minutes, then adult needs to follow through when stated</a:t>
            </a:r>
          </a:p>
          <a:p>
            <a:r>
              <a:rPr lang="en-US" dirty="0" smtClean="0"/>
              <a:t>3. Acknowledge student for complying with requests</a:t>
            </a:r>
          </a:p>
          <a:p>
            <a:r>
              <a:rPr lang="en-US" dirty="0" smtClean="0"/>
              <a:t>( example  If student is using a load voice and adult says “Whisper in class”, praise student with specific words ”Nice job whispering in class, or Thank </a:t>
            </a:r>
            <a:br>
              <a:rPr lang="en-US" dirty="0" smtClean="0"/>
            </a:br>
            <a:r>
              <a:rPr lang="en-US" dirty="0" smtClean="0"/>
              <a:t>you for whispering.”)</a:t>
            </a:r>
          </a:p>
          <a:p>
            <a:pPr marL="228600" indent="-228600">
              <a:buAutoNum type="arabicPeriod" startAt="4"/>
            </a:pPr>
            <a:r>
              <a:rPr lang="en-US" dirty="0" smtClean="0"/>
              <a:t>Give Choices</a:t>
            </a:r>
          </a:p>
          <a:p>
            <a:r>
              <a:rPr lang="en-US" dirty="0" smtClean="0"/>
              <a:t>(example:  “do you want peanut butter and jelly on your bagel?)</a:t>
            </a:r>
          </a:p>
          <a:p>
            <a:r>
              <a:rPr lang="en-US" dirty="0" smtClean="0"/>
              <a:t>“Do you wan to wear the green or red shirt?”</a:t>
            </a:r>
          </a:p>
          <a:p>
            <a:r>
              <a:rPr lang="en-US" dirty="0" smtClean="0"/>
              <a:t>5.  Transition Activities allows the student to bring an object from one location to another (or staff form one to another)</a:t>
            </a:r>
          </a:p>
          <a:p>
            <a:r>
              <a:rPr lang="en-US" dirty="0" smtClean="0"/>
              <a:t> (example: stress ball, or toy car)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199" y="8762999"/>
            <a:ext cx="303213" cy="379413"/>
          </a:xfrm>
        </p:spPr>
        <p:txBody>
          <a:bodyPr/>
          <a:lstStyle/>
          <a:p>
            <a:fld id="{20DDE8E2-9D14-4DDA-B664-F57783CA5A0D}" type="slidenum">
              <a:rPr lang="en-US" smtClean="0"/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36703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26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 4 types of  social skills are brought to us by </a:t>
            </a:r>
          </a:p>
          <a:p>
            <a:r>
              <a:rPr lang="en-US" dirty="0" smtClean="0"/>
              <a:t>Stop </a:t>
            </a:r>
            <a:r>
              <a:rPr lang="en-US" dirty="0"/>
              <a:t>and Think </a:t>
            </a:r>
            <a:r>
              <a:rPr lang="en-US" dirty="0" smtClean="0"/>
              <a:t>program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Good social skills are  essential for life long learning and adulthood</a:t>
            </a:r>
          </a:p>
          <a:p>
            <a:endParaRPr lang="en-US" dirty="0" smtClean="0"/>
          </a:p>
          <a:p>
            <a:r>
              <a:rPr lang="en-US" dirty="0" smtClean="0"/>
              <a:t>Joanne  review</a:t>
            </a:r>
          </a:p>
          <a:p>
            <a:r>
              <a:rPr lang="en-US" dirty="0" smtClean="0"/>
              <a:t>Connect positive environment  through PBIS </a:t>
            </a:r>
            <a:endParaRPr lang="en-US" dirty="0"/>
          </a:p>
          <a:p>
            <a:r>
              <a:rPr lang="en-US" dirty="0" smtClean="0"/>
              <a:t>Most students learn  </a:t>
            </a:r>
          </a:p>
          <a:p>
            <a:r>
              <a:rPr lang="en-US" dirty="0" smtClean="0"/>
              <a:t>Don’t assume 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All levels</a:t>
            </a:r>
          </a:p>
          <a:p>
            <a:r>
              <a:rPr lang="en-US" dirty="0" smtClean="0"/>
              <a:t>Desired skill level</a:t>
            </a:r>
          </a:p>
          <a:p>
            <a:r>
              <a:rPr lang="en-US" dirty="0" smtClean="0"/>
              <a:t>educators and parents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face  it there are days when we all want to hide from communication…</a:t>
            </a:r>
          </a:p>
          <a:p>
            <a:r>
              <a:rPr lang="en-US" dirty="0" smtClean="0"/>
              <a:t>under a book,  in our  offices  with the door closed or in a broom closet.!</a:t>
            </a:r>
          </a:p>
          <a:p>
            <a:r>
              <a:rPr lang="en-US" dirty="0" smtClean="0"/>
              <a:t>IMAGINE feeling like that every day as some of our students do…</a:t>
            </a:r>
          </a:p>
          <a:p>
            <a:r>
              <a:rPr lang="en-US" dirty="0" smtClean="0"/>
              <a:t>The fear of communicating with others known and not known.</a:t>
            </a:r>
          </a:p>
          <a:p>
            <a:endParaRPr lang="en-US" dirty="0"/>
          </a:p>
          <a:p>
            <a:r>
              <a:rPr lang="en-US" dirty="0" smtClean="0"/>
              <a:t>We want to share some activities we’ve found effective:</a:t>
            </a:r>
          </a:p>
          <a:p>
            <a:r>
              <a:rPr lang="en-US" dirty="0" smtClean="0"/>
              <a:t>Communication:</a:t>
            </a:r>
          </a:p>
          <a:p>
            <a:r>
              <a:rPr lang="en-US" dirty="0" smtClean="0"/>
              <a:t>How to introduce yourself to others</a:t>
            </a:r>
          </a:p>
          <a:p>
            <a:r>
              <a:rPr lang="en-US" dirty="0" smtClean="0"/>
              <a:t>Practice Use </a:t>
            </a:r>
            <a:r>
              <a:rPr lang="en-US" dirty="0"/>
              <a:t>your </a:t>
            </a:r>
            <a:r>
              <a:rPr lang="en-US" dirty="0" smtClean="0"/>
              <a:t>Head</a:t>
            </a:r>
          </a:p>
          <a:p>
            <a:r>
              <a:rPr lang="en-US" dirty="0" smtClean="0"/>
              <a:t>H=Happy tone of voice</a:t>
            </a:r>
          </a:p>
          <a:p>
            <a:r>
              <a:rPr lang="en-US" dirty="0" smtClean="0"/>
              <a:t>A=alternate conversation</a:t>
            </a:r>
          </a:p>
          <a:p>
            <a:r>
              <a:rPr lang="en-US" dirty="0" smtClean="0"/>
              <a:t>E=eye contact</a:t>
            </a:r>
          </a:p>
          <a:p>
            <a:r>
              <a:rPr lang="en-US" dirty="0" smtClean="0"/>
              <a:t>D=distance</a:t>
            </a:r>
          </a:p>
          <a:p>
            <a:r>
              <a:rPr lang="en-US" dirty="0" smtClean="0"/>
              <a:t>Role play bad first then follow up with good or acceptable introductions. </a:t>
            </a:r>
          </a:p>
          <a:p>
            <a:r>
              <a:rPr lang="en-US" dirty="0" smtClean="0"/>
              <a:t>Practice </a:t>
            </a:r>
          </a:p>
          <a:p>
            <a:r>
              <a:rPr lang="en-US" dirty="0" smtClean="0"/>
              <a:t>Video modeling film, review, comment, film again, review, praise  </a:t>
            </a:r>
          </a:p>
          <a:p>
            <a:endParaRPr lang="en-US" dirty="0"/>
          </a:p>
          <a:p>
            <a:r>
              <a:rPr lang="en-US" dirty="0" smtClean="0"/>
              <a:t>Conversation Starters- hand out topics spilt into groups practice talking about topic with others.</a:t>
            </a:r>
          </a:p>
          <a:p>
            <a:r>
              <a:rPr lang="en-US" dirty="0" smtClean="0"/>
              <a:t>What did you notice?</a:t>
            </a:r>
          </a:p>
          <a:p>
            <a:r>
              <a:rPr lang="en-US" dirty="0" smtClean="0"/>
              <a:t>Focus on :</a:t>
            </a:r>
          </a:p>
          <a:p>
            <a:r>
              <a:rPr lang="en-US" dirty="0" smtClean="0"/>
              <a:t>Social </a:t>
            </a:r>
            <a:r>
              <a:rPr lang="en-US" dirty="0"/>
              <a:t>Skills</a:t>
            </a:r>
          </a:p>
          <a:p>
            <a:r>
              <a:rPr lang="en-US" dirty="0"/>
              <a:t>Team building </a:t>
            </a:r>
            <a:endParaRPr lang="en-US" dirty="0" smtClean="0"/>
          </a:p>
          <a:p>
            <a:r>
              <a:rPr lang="en-US" dirty="0" smtClean="0"/>
              <a:t>Facial </a:t>
            </a:r>
            <a:r>
              <a:rPr lang="en-US" dirty="0"/>
              <a:t>Expression Recognition</a:t>
            </a:r>
          </a:p>
          <a:p>
            <a:r>
              <a:rPr lang="en-US" dirty="0" smtClean="0"/>
              <a:t> Teaches </a:t>
            </a:r>
            <a:r>
              <a:rPr lang="en-US" dirty="0"/>
              <a:t>desired skill not punishing.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57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Scotty’s story</a:t>
            </a:r>
          </a:p>
          <a:p>
            <a:r>
              <a:rPr lang="en-US" dirty="0" smtClean="0"/>
              <a:t>Young man with Autism in middle school</a:t>
            </a:r>
          </a:p>
          <a:p>
            <a:r>
              <a:rPr lang="en-US" dirty="0" smtClean="0"/>
              <a:t>Challenged with communication</a:t>
            </a:r>
          </a:p>
          <a:p>
            <a:r>
              <a:rPr lang="en-US" dirty="0" smtClean="0"/>
              <a:t>In school  reviewed </a:t>
            </a:r>
          </a:p>
          <a:p>
            <a:r>
              <a:rPr lang="en-US" dirty="0" smtClean="0"/>
              <a:t>USE YOUR HEAD</a:t>
            </a:r>
          </a:p>
          <a:p>
            <a:r>
              <a:rPr lang="en-US" dirty="0" smtClean="0"/>
              <a:t>Role modeled practiced</a:t>
            </a:r>
          </a:p>
          <a:p>
            <a:r>
              <a:rPr lang="en-US" dirty="0" smtClean="0"/>
              <a:t>Video modeling</a:t>
            </a:r>
          </a:p>
          <a:p>
            <a:endParaRPr lang="en-US" dirty="0"/>
          </a:p>
          <a:p>
            <a:r>
              <a:rPr lang="en-US" dirty="0" smtClean="0"/>
              <a:t>Going on to do 1:1 Work with Scott and mom in their home</a:t>
            </a:r>
          </a:p>
          <a:p>
            <a:r>
              <a:rPr lang="en-US" dirty="0" smtClean="0"/>
              <a:t>Excited injured self running to leave school</a:t>
            </a:r>
          </a:p>
          <a:p>
            <a:endParaRPr lang="en-US" dirty="0"/>
          </a:p>
          <a:p>
            <a:r>
              <a:rPr lang="en-US" dirty="0" smtClean="0"/>
              <a:t>Mom calls to update on condition.</a:t>
            </a:r>
          </a:p>
          <a:p>
            <a:r>
              <a:rPr lang="en-US" dirty="0" smtClean="0"/>
              <a:t>What did you do with Scott today in school?</a:t>
            </a:r>
          </a:p>
          <a:p>
            <a:endParaRPr lang="en-US" dirty="0"/>
          </a:p>
          <a:p>
            <a:r>
              <a:rPr lang="en-US" dirty="0" smtClean="0"/>
              <a:t>Use your head</a:t>
            </a:r>
          </a:p>
          <a:p>
            <a:r>
              <a:rPr lang="en-US" dirty="0" smtClean="0"/>
              <a:t>H=happy tone of voice</a:t>
            </a:r>
          </a:p>
          <a:p>
            <a:r>
              <a:rPr lang="en-US" dirty="0" smtClean="0"/>
              <a:t>E=eye or ear contact</a:t>
            </a:r>
          </a:p>
          <a:p>
            <a:r>
              <a:rPr lang="en-US" dirty="0" smtClean="0"/>
              <a:t>A= alternate conversation</a:t>
            </a:r>
          </a:p>
          <a:p>
            <a:r>
              <a:rPr lang="en-US" dirty="0" smtClean="0"/>
              <a:t>D= Distance</a:t>
            </a:r>
          </a:p>
          <a:p>
            <a:endParaRPr lang="en-US" dirty="0"/>
          </a:p>
          <a:p>
            <a:r>
              <a:rPr lang="en-US" dirty="0" smtClean="0"/>
              <a:t>Mom says</a:t>
            </a:r>
          </a:p>
          <a:p>
            <a:r>
              <a:rPr lang="en-US" dirty="0" smtClean="0"/>
              <a:t>I rushed from work directly to the hospital</a:t>
            </a:r>
          </a:p>
          <a:p>
            <a:r>
              <a:rPr lang="en-US" dirty="0" smtClean="0"/>
              <a:t>I walk in to see my son</a:t>
            </a:r>
          </a:p>
          <a:p>
            <a:r>
              <a:rPr lang="en-US" dirty="0" smtClean="0"/>
              <a:t>Who was afraid of Doctors, unknown people and anything relating to medical care</a:t>
            </a:r>
          </a:p>
          <a:p>
            <a:r>
              <a:rPr lang="en-US" dirty="0" smtClean="0"/>
              <a:t>Standing up straight</a:t>
            </a:r>
          </a:p>
          <a:p>
            <a:r>
              <a:rPr lang="en-US" dirty="0" smtClean="0"/>
              <a:t>Putting out his hand to shake hands with the doctor</a:t>
            </a:r>
          </a:p>
          <a:p>
            <a:r>
              <a:rPr lang="en-US" dirty="0" smtClean="0"/>
              <a:t>Looking him in the eye and in a nice tone of voice saying</a:t>
            </a:r>
          </a:p>
          <a:p>
            <a:r>
              <a:rPr lang="en-US" dirty="0" smtClean="0"/>
              <a:t>“Hi, nice Mr. Doctor man, I’ll do anything you say to make me better.”</a:t>
            </a:r>
          </a:p>
          <a:p>
            <a:endParaRPr lang="en-US" dirty="0"/>
          </a:p>
          <a:p>
            <a:r>
              <a:rPr lang="en-US" dirty="0" smtClean="0"/>
              <a:t>Scotty exceeded all our expectations!</a:t>
            </a:r>
          </a:p>
          <a:p>
            <a:r>
              <a:rPr lang="en-US" dirty="0" smtClean="0"/>
              <a:t>Our biggest hope is to have students bringing what they are learning in the classroom out into their communities and be part of their everyday lives.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86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(Social Emotional Learning)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7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moment</a:t>
            </a:r>
          </a:p>
          <a:p>
            <a:r>
              <a:rPr lang="en-US" dirty="0" smtClean="0"/>
              <a:t>Settings situations where you need to call upon your coping skills to manage your environment</a:t>
            </a:r>
          </a:p>
          <a:p>
            <a:endParaRPr lang="en-US" dirty="0" smtClean="0"/>
          </a:p>
          <a:p>
            <a:r>
              <a:rPr lang="en-US" dirty="0" smtClean="0"/>
              <a:t>What do you do to escape or avoid, if that is your need?</a:t>
            </a:r>
          </a:p>
          <a:p>
            <a:r>
              <a:rPr lang="en-US" dirty="0" smtClean="0"/>
              <a:t> or </a:t>
            </a:r>
          </a:p>
          <a:p>
            <a:r>
              <a:rPr lang="en-US" dirty="0" smtClean="0"/>
              <a:t>Pick one of the following reflections</a:t>
            </a:r>
          </a:p>
          <a:p>
            <a:endParaRPr lang="en-US" dirty="0" smtClean="0"/>
          </a:p>
          <a:p>
            <a:r>
              <a:rPr lang="en-US" dirty="0" smtClean="0"/>
              <a:t>What do you to get attention or recognition for an accomplishment or success if that is your need?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b="1" u="sng" dirty="0" smtClean="0"/>
              <a:t>natural </a:t>
            </a:r>
            <a:r>
              <a:rPr lang="en-US" dirty="0" smtClean="0"/>
              <a:t>or </a:t>
            </a:r>
            <a:r>
              <a:rPr lang="en-US" u="sng" dirty="0" smtClean="0"/>
              <a:t>designed</a:t>
            </a:r>
            <a:r>
              <a:rPr lang="en-US" dirty="0" smtClean="0"/>
              <a:t> supports help you manage your daily life.</a:t>
            </a:r>
          </a:p>
          <a:p>
            <a:r>
              <a:rPr lang="en-US" dirty="0" smtClean="0"/>
              <a:t>Think of the environments you are in home, school , work.</a:t>
            </a:r>
          </a:p>
          <a:p>
            <a:endParaRPr lang="en-US" dirty="0"/>
          </a:p>
          <a:p>
            <a:r>
              <a:rPr lang="en-US" dirty="0" smtClean="0"/>
              <a:t>Ways we escape-restroom, breakroom, close office door, quiet time.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7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On the subject of Expecting students to behave…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Yes </a:t>
            </a:r>
            <a:r>
              <a:rPr lang="en-US" dirty="0">
                <a:solidFill>
                  <a:prstClr val="black"/>
                </a:solidFill>
              </a:rPr>
              <a:t>we live in an educational world of high expectations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yes we need to challenge our students to perform and that includes behaving appropriately. 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However</a:t>
            </a:r>
            <a:r>
              <a:rPr lang="en-US" dirty="0">
                <a:solidFill>
                  <a:prstClr val="black"/>
                </a:solidFill>
              </a:rPr>
              <a:t>, guess what?  If the student is displaying behaviors that are maladaptive, inappropriate, dangerous, harmful, or just interfering with his or others' learning, then the expectation of behavior did not work. 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Expecting  acceptable or appropriate  </a:t>
            </a:r>
            <a:r>
              <a:rPr lang="en-US" dirty="0">
                <a:solidFill>
                  <a:prstClr val="black"/>
                </a:solidFill>
              </a:rPr>
              <a:t>behavior is no different than expecting a student to do calculus.  </a:t>
            </a:r>
            <a:r>
              <a:rPr lang="en-US" dirty="0" smtClean="0">
                <a:solidFill>
                  <a:prstClr val="black"/>
                </a:solidFill>
              </a:rPr>
              <a:t>I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f </a:t>
            </a:r>
            <a:r>
              <a:rPr lang="en-US" dirty="0">
                <a:solidFill>
                  <a:prstClr val="black"/>
                </a:solidFill>
              </a:rPr>
              <a:t>we haven't taught it, he hasn't learned it, </a:t>
            </a:r>
            <a:r>
              <a:rPr lang="en-US" dirty="0" smtClean="0">
                <a:solidFill>
                  <a:prstClr val="black"/>
                </a:solidFill>
              </a:rPr>
              <a:t>or </a:t>
            </a:r>
            <a:r>
              <a:rPr lang="en-US" dirty="0">
                <a:solidFill>
                  <a:prstClr val="black"/>
                </a:solidFill>
              </a:rPr>
              <a:t>has a skill deficit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learning in math, he's not going to be able to do it.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Joanne notes assume kids know innately how to…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Our following slides will serve as our review  of our understanding of problem behavior, function of behavior and  proven successful intervention.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behaviors are behaviors that show consistent patterns</a:t>
            </a:r>
          </a:p>
          <a:p>
            <a:r>
              <a:rPr lang="en-US" dirty="0" smtClean="0"/>
              <a:t>Joanne Example: The student who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Joanne 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FBA</a:t>
            </a:r>
          </a:p>
          <a:p>
            <a:r>
              <a:rPr lang="en-US" dirty="0" smtClean="0"/>
              <a:t>Information derived from the FBA</a:t>
            </a:r>
          </a:p>
          <a:p>
            <a:r>
              <a:rPr lang="en-US" dirty="0" smtClean="0"/>
              <a:t>Is a a key component in determining potential environment changes, supports and reinforces. (examples: </a:t>
            </a:r>
          </a:p>
          <a:p>
            <a:r>
              <a:rPr lang="en-US" dirty="0" smtClean="0"/>
              <a:t>designated safe place for establishment of self-regulation, </a:t>
            </a:r>
          </a:p>
          <a:p>
            <a:r>
              <a:rPr lang="en-US" dirty="0" smtClean="0"/>
              <a:t>coping mechanisms, </a:t>
            </a:r>
          </a:p>
          <a:p>
            <a:r>
              <a:rPr lang="en-US" dirty="0" smtClean="0"/>
              <a:t>acknowledgment by adult to “allow” students “space” and “time” to regroup; </a:t>
            </a:r>
          </a:p>
          <a:p>
            <a:endParaRPr lang="en-US" dirty="0" smtClean="0"/>
          </a:p>
          <a:p>
            <a:r>
              <a:rPr lang="en-US" dirty="0" smtClean="0"/>
              <a:t>assigned seating close to teacher to avoid  confrontation with peers, receive positive praise (gestures, verbal) , proximity  to keep student focused on task, </a:t>
            </a:r>
          </a:p>
          <a:p>
            <a:r>
              <a:rPr lang="en-US" dirty="0" smtClean="0"/>
              <a:t>flexibility with teacher expectation,</a:t>
            </a:r>
          </a:p>
          <a:p>
            <a:r>
              <a:rPr lang="en-US" dirty="0" smtClean="0"/>
              <a:t>Reward system; self-management skills:  instruction in teaching crisis management strategies.</a:t>
            </a:r>
          </a:p>
          <a:p>
            <a:r>
              <a:rPr lang="en-US" dirty="0" smtClean="0"/>
              <a:t>IEP Team decides creates BSP!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Joanne review</a:t>
            </a:r>
          </a:p>
          <a:p>
            <a:endParaRPr lang="en-US" dirty="0"/>
          </a:p>
          <a:p>
            <a:r>
              <a:rPr lang="en-US" dirty="0" smtClean="0"/>
              <a:t>Key </a:t>
            </a:r>
            <a:r>
              <a:rPr lang="en-US" dirty="0"/>
              <a:t>Principles of Practice</a:t>
            </a:r>
          </a:p>
          <a:p>
            <a:pPr lvl="1"/>
            <a:r>
              <a:rPr lang="en-US" dirty="0"/>
              <a:t>Focus is on changing the environment, not changing the person</a:t>
            </a:r>
          </a:p>
          <a:p>
            <a:pPr lvl="1"/>
            <a:r>
              <a:rPr lang="en-US" dirty="0"/>
              <a:t>Uses a process (FBA) in designing supports</a:t>
            </a:r>
          </a:p>
          <a:p>
            <a:pPr lvl="1"/>
            <a:r>
              <a:rPr lang="en-US" dirty="0"/>
              <a:t>Learning and Relearning not consequence and punishment</a:t>
            </a:r>
          </a:p>
          <a:p>
            <a:pPr lvl="1"/>
            <a:r>
              <a:rPr lang="en-US" dirty="0"/>
              <a:t>It is proactive not reactive</a:t>
            </a:r>
          </a:p>
          <a:p>
            <a:pPr lvl="1"/>
            <a:r>
              <a:rPr lang="en-US" dirty="0"/>
              <a:t>Interventions are designed to be preventative</a:t>
            </a:r>
          </a:p>
          <a:p>
            <a:pPr lvl="1"/>
            <a:r>
              <a:rPr lang="en-US" dirty="0"/>
              <a:t>Designed to promote safety , respect, responsibility through social Emotional Learning Principles</a:t>
            </a:r>
          </a:p>
          <a:p>
            <a:pPr lvl="1"/>
            <a:r>
              <a:rPr lang="en-US" dirty="0"/>
              <a:t>Eliminate the problem behavior by teaching replacement behaviors</a:t>
            </a:r>
          </a:p>
          <a:p>
            <a:pPr lvl="1"/>
            <a:r>
              <a:rPr lang="en-US" dirty="0"/>
              <a:t>Increase a persons skills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9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youtu.be/eqQ7icUA-sY</a:t>
            </a:r>
            <a:endParaRPr lang="en-US" dirty="0" smtClean="0"/>
          </a:p>
          <a:p>
            <a:r>
              <a:rPr lang="en-US" dirty="0" smtClean="0"/>
              <a:t>Stop at </a:t>
            </a:r>
          </a:p>
          <a:p>
            <a:r>
              <a:rPr lang="en-US" dirty="0" smtClean="0"/>
              <a:t>3:17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are  ready to watch a video created by Montgomery County Public Schools</a:t>
            </a:r>
          </a:p>
          <a:p>
            <a:r>
              <a:rPr lang="en-US" dirty="0" smtClean="0"/>
              <a:t>The largest  school system in Maryland with over 155,000  students.</a:t>
            </a:r>
          </a:p>
          <a:p>
            <a:endParaRPr lang="en-US" dirty="0" smtClean="0"/>
          </a:p>
          <a:p>
            <a:r>
              <a:rPr lang="en-US" dirty="0" smtClean="0"/>
              <a:t>Let’s watch some sharing of  learning using  PBIS from The Weller Road School.</a:t>
            </a:r>
          </a:p>
          <a:p>
            <a:r>
              <a:rPr lang="en-US" dirty="0" smtClean="0"/>
              <a:t>You can be watching for strategies that you think would be helpful with your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89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noticed the following key points about PBS form our video…refer to above key points</a:t>
            </a:r>
          </a:p>
          <a:p>
            <a:r>
              <a:rPr lang="en-US" dirty="0" smtClean="0"/>
              <a:t>Joanne review/add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E8E2-9D14-4DDA-B664-F57783CA5A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9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A8C9E91-72DF-430C-93FD-1B7BFE2DB996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52FD6C-2D55-486F-A2BA-7597FCCF6F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Emphasizing “Learning” and “Relearning” not “consequence” and “Punishment”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Positive Behavioral support 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student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Challenges for Students with ASD  in the classroom:</a:t>
            </a:r>
          </a:p>
          <a:p>
            <a:pPr lvl="1"/>
            <a:r>
              <a:rPr lang="en-US" dirty="0" smtClean="0"/>
              <a:t>Trouble understanding language</a:t>
            </a:r>
          </a:p>
          <a:p>
            <a:pPr lvl="1"/>
            <a:r>
              <a:rPr lang="en-US" dirty="0" smtClean="0"/>
              <a:t>Difficulty experiencing  sensory input</a:t>
            </a:r>
          </a:p>
          <a:p>
            <a:pPr lvl="1"/>
            <a:r>
              <a:rPr lang="en-US" dirty="0" smtClean="0"/>
              <a:t>Inconsistent routines</a:t>
            </a:r>
          </a:p>
          <a:p>
            <a:pPr lvl="1"/>
            <a:r>
              <a:rPr lang="en-US" dirty="0" smtClean="0"/>
              <a:t>Struggle with knowing another person’s opinion or feelings</a:t>
            </a:r>
          </a:p>
          <a:p>
            <a:pPr lvl="1"/>
            <a:r>
              <a:rPr lang="en-US" dirty="0"/>
              <a:t>Frustration with participating in activities with no clear ending</a:t>
            </a:r>
          </a:p>
          <a:p>
            <a:pPr lvl="1"/>
            <a:r>
              <a:rPr lang="en-US" dirty="0" smtClean="0"/>
              <a:t>Transitions  </a:t>
            </a:r>
          </a:p>
          <a:p>
            <a:pPr lvl="1"/>
            <a:r>
              <a:rPr lang="en-US" dirty="0" smtClean="0"/>
              <a:t>Stress with unstructured time 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62980"/>
            <a:ext cx="3356349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Proven Strategies for managing behavioral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51054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Strategies for creating a successful environment for students with ASD:	</a:t>
            </a:r>
          </a:p>
          <a:p>
            <a:pPr lvl="1"/>
            <a:r>
              <a:rPr lang="en-US" dirty="0" smtClean="0"/>
              <a:t>Let student know what will happen next.</a:t>
            </a:r>
          </a:p>
          <a:p>
            <a:pPr lvl="1"/>
            <a:r>
              <a:rPr lang="en-US" dirty="0" smtClean="0"/>
              <a:t>Set expectations- be consistent with follow through.</a:t>
            </a:r>
          </a:p>
          <a:p>
            <a:pPr lvl="1"/>
            <a:r>
              <a:rPr lang="en-US" dirty="0" smtClean="0"/>
              <a:t>Acknowledge student for complying with request.</a:t>
            </a:r>
          </a:p>
          <a:p>
            <a:pPr lvl="1"/>
            <a:r>
              <a:rPr lang="en-US" dirty="0" smtClean="0"/>
              <a:t>Give choices to empower student.</a:t>
            </a:r>
          </a:p>
          <a:p>
            <a:pPr lvl="1"/>
            <a:r>
              <a:rPr lang="en-US" dirty="0" smtClean="0"/>
              <a:t>Allow students to bring an object from one activity to another it makes them feel more comfortable in unfamiliar surroundings.  </a:t>
            </a:r>
          </a:p>
          <a:p>
            <a:pPr lvl="1"/>
            <a:r>
              <a:rPr lang="en-US" dirty="0" smtClean="0"/>
              <a:t>Identifying quieter places to escape possible sensory overload.</a:t>
            </a:r>
            <a:endParaRPr lang="en-US" dirty="0"/>
          </a:p>
          <a:p>
            <a:pPr lvl="1"/>
            <a:r>
              <a:rPr lang="en-US" dirty="0" smtClean="0"/>
              <a:t>Use visual schedules to let student know about the events of the day.</a:t>
            </a:r>
          </a:p>
          <a:p>
            <a:pPr lvl="1"/>
            <a:r>
              <a:rPr lang="en-US" dirty="0" smtClean="0"/>
              <a:t>Distract or redirect problematic behavior instead of saying “Stop” or “No”.</a:t>
            </a:r>
          </a:p>
          <a:p>
            <a:pPr lvl="1"/>
            <a:r>
              <a:rPr lang="en-US" dirty="0" smtClean="0"/>
              <a:t>Task assignments or activities need to be specific with start and end times.</a:t>
            </a:r>
          </a:p>
          <a:p>
            <a:pPr lvl="1"/>
            <a:r>
              <a:rPr lang="en-US" dirty="0" smtClean="0"/>
              <a:t>Give hands-on visual activities.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86564"/>
            <a:ext cx="607076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1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socials skills development to promote prosocial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Types of Social Skills:</a:t>
            </a:r>
          </a:p>
          <a:p>
            <a:pPr marL="411480" lvl="1" indent="0">
              <a:buNone/>
            </a:pPr>
            <a:r>
              <a:rPr lang="en-US" b="1" dirty="0" smtClean="0"/>
              <a:t>    </a:t>
            </a:r>
            <a:r>
              <a:rPr lang="en-US" b="1" i="1" dirty="0" smtClean="0"/>
              <a:t>Survival Skills- </a:t>
            </a:r>
          </a:p>
          <a:p>
            <a:pPr lvl="2"/>
            <a:r>
              <a:rPr lang="en-US" dirty="0" smtClean="0"/>
              <a:t>Listening, following direction, ignoring distractions, rewarding self</a:t>
            </a:r>
          </a:p>
          <a:p>
            <a:pPr marL="685800" lvl="2" indent="0">
              <a:buNone/>
            </a:pPr>
            <a:r>
              <a:rPr lang="en-US" b="1" i="1" dirty="0" smtClean="0"/>
              <a:t>Interpersonal Skills</a:t>
            </a:r>
          </a:p>
          <a:p>
            <a:pPr lvl="2"/>
            <a:r>
              <a:rPr lang="en-US" dirty="0" smtClean="0"/>
              <a:t>Sharing, asking for permission, joining in an activity, starting a conversation, waiting your turn</a:t>
            </a:r>
          </a:p>
          <a:p>
            <a:pPr marL="685800" lvl="2" indent="0">
              <a:buNone/>
            </a:pPr>
            <a:r>
              <a:rPr lang="en-US" b="1" i="1" dirty="0" smtClean="0"/>
              <a:t>Problem Solving Skills</a:t>
            </a:r>
          </a:p>
          <a:p>
            <a:pPr lvl="2"/>
            <a:r>
              <a:rPr lang="en-US" dirty="0" smtClean="0"/>
              <a:t> Asking for help, deciding what to do, accepting consequence, apologizing</a:t>
            </a:r>
          </a:p>
          <a:p>
            <a:pPr marL="685800" lvl="2" indent="0">
              <a:buNone/>
            </a:pPr>
            <a:r>
              <a:rPr lang="en-US" b="1" i="1" dirty="0" smtClean="0"/>
              <a:t>Conflict Resolution Skills</a:t>
            </a:r>
          </a:p>
          <a:p>
            <a:pPr lvl="2"/>
            <a:r>
              <a:rPr lang="en-US" dirty="0" smtClean="0"/>
              <a:t>Getting along with peers, dealing with losing, accusations/teasing, being left out</a:t>
            </a:r>
            <a:endParaRPr lang="en-US" b="1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0050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to promote Social SKILLS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Communication is an essential component for good social skill development …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78" y="2667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i="1" dirty="0" smtClean="0">
                <a:solidFill>
                  <a:srgbClr val="04617B"/>
                </a:solidFill>
                <a:latin typeface="Georgia"/>
              </a:rPr>
              <a:t/>
            </a:r>
            <a:br>
              <a:rPr lang="en-US" i="1" dirty="0" smtClean="0">
                <a:solidFill>
                  <a:srgbClr val="04617B"/>
                </a:solidFill>
                <a:latin typeface="Georgia"/>
              </a:rPr>
            </a:br>
            <a:r>
              <a:rPr lang="en-US" i="1" dirty="0" smtClean="0">
                <a:solidFill>
                  <a:srgbClr val="04617B"/>
                </a:solidFill>
                <a:latin typeface="Georgia"/>
              </a:rPr>
              <a:t>Positive supports </a:t>
            </a:r>
            <a:r>
              <a:rPr lang="en-US" i="1" dirty="0">
                <a:solidFill>
                  <a:srgbClr val="04617B"/>
                </a:solidFill>
                <a:latin typeface="Georgia"/>
              </a:rPr>
              <a:t>and </a:t>
            </a:r>
            <a:r>
              <a:rPr lang="en-US" i="1" dirty="0" smtClean="0">
                <a:solidFill>
                  <a:srgbClr val="04617B"/>
                </a:solidFill>
                <a:latin typeface="Georgia"/>
              </a:rPr>
              <a:t>strategies yield </a:t>
            </a:r>
            <a:r>
              <a:rPr lang="en-US" i="1" dirty="0">
                <a:solidFill>
                  <a:srgbClr val="04617B"/>
                </a:solidFill>
                <a:latin typeface="Georgia"/>
              </a:rPr>
              <a:t>positive </a:t>
            </a:r>
            <a:r>
              <a:rPr lang="en-US" i="1" dirty="0" smtClean="0">
                <a:solidFill>
                  <a:srgbClr val="04617B"/>
                </a:solidFill>
                <a:latin typeface="Georgia"/>
              </a:rPr>
              <a:t>behavior</a:t>
            </a:r>
            <a:r>
              <a:rPr lang="en-US" dirty="0">
                <a:solidFill>
                  <a:srgbClr val="04617B"/>
                </a:solidFill>
                <a:latin typeface="Century Gothic"/>
              </a:rPr>
              <a:t/>
            </a:r>
            <a:br>
              <a:rPr lang="en-US" dirty="0">
                <a:solidFill>
                  <a:srgbClr val="04617B"/>
                </a:solidFill>
                <a:latin typeface="Century Gothic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267"/>
            <a:ext cx="8229600" cy="43735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057400"/>
            <a:ext cx="5191069" cy="451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9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streng</a:t>
            </a:r>
            <a:r>
              <a:rPr lang="en-US" dirty="0"/>
              <a:t>th based environments through PBIS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05" y="2362200"/>
            <a:ext cx="4762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www.cea.fedcap.org</a:t>
            </a:r>
            <a:endParaRPr lang="en-US" cap="none" dirty="0"/>
          </a:p>
        </p:txBody>
      </p:sp>
      <p:pic>
        <p:nvPicPr>
          <p:cNvPr id="8194" name="Picture 2" descr="C:\Users\KRenaud\AppData\Local\Microsoft\Windows\Temporary Internet Files\Content.Outlook\VNREMIO0\ncisi_fedcap_lo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09600"/>
            <a:ext cx="7772399" cy="43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08" y="2209800"/>
            <a:ext cx="5794666" cy="393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8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our understanding of Problem behavior, function and intervention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19" y="1752600"/>
            <a:ext cx="5386161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7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</a:pPr>
            <a:r>
              <a:rPr lang="en-US" dirty="0">
                <a:solidFill>
                  <a:srgbClr val="04617B"/>
                </a:solidFill>
              </a:rPr>
              <a:t>Definition of problem behavior is behavior that is socially defined as a source of concern or is undesirable by social norms.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is the reason behavior occurs.  All behavior serves a purpose…</a:t>
            </a:r>
          </a:p>
          <a:p>
            <a:pPr lvl="1"/>
            <a:r>
              <a:rPr lang="en-US" dirty="0" smtClean="0"/>
              <a:t>Allows student to get something desirable.</a:t>
            </a:r>
          </a:p>
          <a:p>
            <a:pPr lvl="1"/>
            <a:r>
              <a:rPr lang="en-US" dirty="0" smtClean="0"/>
              <a:t>Escape or avoid something undesirable.</a:t>
            </a:r>
          </a:p>
          <a:p>
            <a:pPr lvl="1"/>
            <a:r>
              <a:rPr lang="en-US" dirty="0" smtClean="0"/>
              <a:t>Communicate some other message or need.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4572000" cy="300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Behavioral Assessment (FBA) </a:t>
            </a:r>
          </a:p>
          <a:p>
            <a:pPr lvl="1"/>
            <a:r>
              <a:rPr lang="en-US" dirty="0"/>
              <a:t>A systematic process used to determine the function a student’s behavior is serving and involves examining the relationship between a student’s behavior and the environment in which it occurs.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7003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5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PBIS?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65" y="1752600"/>
            <a:ext cx="6656869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pbis</a:t>
            </a:r>
            <a:r>
              <a:rPr lang="en-US" dirty="0" smtClean="0"/>
              <a:t> :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What is </a:t>
            </a:r>
            <a:r>
              <a:rPr lang="en-US" dirty="0" err="1" smtClean="0">
                <a:hlinkClick r:id="rId3" action="ppaction://hlinksldjump"/>
              </a:rPr>
              <a:t>pbis</a:t>
            </a:r>
            <a:r>
              <a:rPr lang="en-US" dirty="0" smtClean="0">
                <a:hlinkClick r:id="rId3" action="ppaction://hlinksldjump"/>
              </a:rPr>
              <a:t> : video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24239"/>
            <a:ext cx="430595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Junction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80851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9112" y="2362200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Provides school wide consistency with teaching/managing behavior.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Reduces problem behavior and increases valuable instructional time  in classroom.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Behavior Monitoring charts offers structure for students to monitor their own behavior.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Produces data for teachers to analyze behavior trends.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Affords consistent behavior management  approach across school and home settings.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704</TotalTime>
  <Words>1576</Words>
  <Application>Microsoft Office PowerPoint</Application>
  <PresentationFormat>On-screen Show (4:3)</PresentationFormat>
  <Paragraphs>326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Positive Behavioral support Strategies </vt:lpstr>
      <vt:lpstr>Take a moment</vt:lpstr>
      <vt:lpstr>Review of our understanding of Problem behavior, function and intervention</vt:lpstr>
      <vt:lpstr>Problem Behavior </vt:lpstr>
      <vt:lpstr>Function</vt:lpstr>
      <vt:lpstr>intervention</vt:lpstr>
      <vt:lpstr>What is PBIS?</vt:lpstr>
      <vt:lpstr>What is pbis : video</vt:lpstr>
      <vt:lpstr>Function Junction</vt:lpstr>
      <vt:lpstr>Identify student challenges</vt:lpstr>
      <vt:lpstr>Proven Strategies for managing behavioral challenges </vt:lpstr>
      <vt:lpstr>Increasing socials skills development to promote prosocial behavior </vt:lpstr>
      <vt:lpstr>Activities to promote Social SKILLS development</vt:lpstr>
      <vt:lpstr> Positive supports and strategies yield positive behavior </vt:lpstr>
      <vt:lpstr>Practice</vt:lpstr>
      <vt:lpstr>www.cea.fedcap.org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Behavioral support Strategies</dc:title>
  <dc:creator>Joanne DelAngelo</dc:creator>
  <cp:lastModifiedBy>Ken Renaud</cp:lastModifiedBy>
  <cp:revision>58</cp:revision>
  <dcterms:created xsi:type="dcterms:W3CDTF">2015-06-12T15:33:58Z</dcterms:created>
  <dcterms:modified xsi:type="dcterms:W3CDTF">2015-06-17T12:22:04Z</dcterms:modified>
</cp:coreProperties>
</file>